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60" r:id="rId6"/>
    <p:sldId id="259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 showGuides="1">
      <p:cViewPr varScale="1">
        <p:scale>
          <a:sx n="119" d="100"/>
          <a:sy n="119" d="100"/>
        </p:scale>
        <p:origin x="27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1BA445-A495-48EA-9D2E-10A39F0765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2C99B6D-4E2D-4A1C-A248-1E00CAC727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A9D181-6805-499E-9886-79DB5286B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48A88-8DE8-46F4-818D-363D0ED0ECEB}" type="datetimeFigureOut">
              <a:rPr kumimoji="1" lang="ja-JP" altLang="en-US" smtClean="0"/>
              <a:t>2019/4/8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93300D5-547C-42E8-8936-8A7255D6D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9BFF2EF-275C-4D55-B91B-AB4554EE8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BF4FC-72FC-4866-BA27-27E282499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667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88E308-8198-4BF9-AE49-96472D12D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A307680-C29B-4BA4-85C5-EA477B8A53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9239ED-2FD8-4DE6-824E-85C01B1EF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48A88-8DE8-46F4-818D-363D0ED0ECEB}" type="datetimeFigureOut">
              <a:rPr kumimoji="1" lang="ja-JP" altLang="en-US" smtClean="0"/>
              <a:t>2019/4/8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A89F08-5A73-41BE-AAA5-E6E6C013B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D8DFAA-A76B-4E3F-879E-B5C4FB915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BF4FC-72FC-4866-BA27-27E282499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720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F613CB3-430D-4354-8C19-317D32812B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EA8BFA2-B64A-4384-95E6-DB2554E759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8E32AB-09B0-4429-B2F5-BB16550F6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48A88-8DE8-46F4-818D-363D0ED0ECEB}" type="datetimeFigureOut">
              <a:rPr kumimoji="1" lang="ja-JP" altLang="en-US" smtClean="0"/>
              <a:t>2019/4/8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0030F4-2668-41C5-98C2-1FA9D4F28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86CE1C4-129A-497F-ABE3-24FF92800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BF4FC-72FC-4866-BA27-27E282499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760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70C00F-EBD9-4A1D-860B-FE75134E4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CD3BCB-7891-4EA3-9D47-4BED47274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E000E1-356F-4E31-B744-EA05027BB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48A88-8DE8-46F4-818D-363D0ED0ECEB}" type="datetimeFigureOut">
              <a:rPr kumimoji="1" lang="ja-JP" altLang="en-US" smtClean="0"/>
              <a:t>2019/4/8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AE25235-A942-4AF8-87E1-D774B8C59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D5D7ABB-0ACD-4B12-8C4C-91B630BB8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BF4FC-72FC-4866-BA27-27E282499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5385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6759E4-2942-4BB6-8683-07B595E06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BD3452C-95D6-41A1-916A-FBFA042164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A3E0F8-D054-40ED-8DBB-DC7B559FB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48A88-8DE8-46F4-818D-363D0ED0ECEB}" type="datetimeFigureOut">
              <a:rPr kumimoji="1" lang="ja-JP" altLang="en-US" smtClean="0"/>
              <a:t>2019/4/8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259633-4C0D-4685-B0FD-B8E1803AB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16C58E-925F-49A4-8E4F-6CC6940F3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BF4FC-72FC-4866-BA27-27E282499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0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7C45FA-1ABA-46CB-9E47-0BDB7964E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F3AED4A-AD33-47FE-A366-5CF9944125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5C668E1-E497-4EC3-83D7-81B5263E01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59156BC-2665-4BC2-B5A1-153F5F5BD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48A88-8DE8-46F4-818D-363D0ED0ECEB}" type="datetimeFigureOut">
              <a:rPr kumimoji="1" lang="ja-JP" altLang="en-US" smtClean="0"/>
              <a:t>2019/4/8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1738717-9414-4E75-8031-87766BFAE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3608279-EC3F-4D51-8025-7F45F2582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BF4FC-72FC-4866-BA27-27E282499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1218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9E3020-2826-4687-8D7B-2B8EB9122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A18D315-2323-414D-BA07-65E72A2DC3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71A7CD-3539-466E-962E-50EDAAB0EE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4335E3F-7756-4FFD-8744-E562C97473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5A3272F-2470-4E8A-9FF9-E948D35BB9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8EC9C48-050D-48F8-92C1-D6C2E78A7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48A88-8DE8-46F4-818D-363D0ED0ECEB}" type="datetimeFigureOut">
              <a:rPr kumimoji="1" lang="ja-JP" altLang="en-US" smtClean="0"/>
              <a:t>2019/4/8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B3EC0B2-4202-4FEE-852F-31A20A1AD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970842F-78F9-4568-B606-803C116AD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BF4FC-72FC-4866-BA27-27E282499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3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2D62CB-F190-4A1D-9CA7-AE16D121E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5B098AD-719B-4F43-BE41-6EFECE159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48A88-8DE8-46F4-818D-363D0ED0ECEB}" type="datetimeFigureOut">
              <a:rPr kumimoji="1" lang="ja-JP" altLang="en-US" smtClean="0"/>
              <a:t>2019/4/8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BA0EB51-6505-4368-8ABB-CDA868EED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F1B9255-03C2-4F3D-985B-40EA99A18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BF4FC-72FC-4866-BA27-27E282499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1636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B2DDDB8-5849-44EF-9B0E-8DC1E8363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48A88-8DE8-46F4-818D-363D0ED0ECEB}" type="datetimeFigureOut">
              <a:rPr kumimoji="1" lang="ja-JP" altLang="en-US" smtClean="0"/>
              <a:t>2019/4/8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1D2A9A4-9937-43EA-9647-BA273A303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AFA48EB-48F8-4055-96E9-AB089F6AD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BF4FC-72FC-4866-BA27-27E282499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5727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CD8C3B-03D8-4EAF-B02F-E523A0969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2AC6DBE-CE9A-466E-A9EB-EC45A418C3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1DB511A-48FC-407D-9FE8-1DA6E0B38F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C41C156-5198-4002-929B-2B3E21F20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48A88-8DE8-46F4-818D-363D0ED0ECEB}" type="datetimeFigureOut">
              <a:rPr kumimoji="1" lang="ja-JP" altLang="en-US" smtClean="0"/>
              <a:t>2019/4/8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5EF47F6-182D-4C48-AB15-E10630694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5E84C41-CE20-4D16-A0A7-E0D5CD071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BF4FC-72FC-4866-BA27-27E282499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8348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A9E8F2-3F5A-4B4C-971F-2DF6F2268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0093281-A201-4319-9C48-4FB8AF7240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6702E8D-21B8-4A10-94A7-0D797F5D5C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8C9200C-B9E1-4B8B-ACB3-30B8C7B1B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48A88-8DE8-46F4-818D-363D0ED0ECEB}" type="datetimeFigureOut">
              <a:rPr kumimoji="1" lang="ja-JP" altLang="en-US" smtClean="0"/>
              <a:t>2019/4/8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10E96AD-686A-4638-AFC0-CEAC27A7A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A926033-E0B7-4FE5-9321-801168340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BF4FC-72FC-4866-BA27-27E282499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238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933CA07-63C9-4473-B45A-B2149EC58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E73C765-39E0-448A-B94E-D29A586759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CF5F25-436A-4B17-8680-46A1FF3F4B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48A88-8DE8-46F4-818D-363D0ED0ECEB}" type="datetimeFigureOut">
              <a:rPr kumimoji="1" lang="ja-JP" altLang="en-US" smtClean="0"/>
              <a:t>2019/4/8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8C1515-D4E0-40A1-A33E-5B4A02F169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2FCF9E8-C77E-4B1F-B972-07727FEDC2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BF4FC-72FC-4866-BA27-27E282499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7205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9343EC1-A3A4-437F-8096-2C877AA84A5E}"/>
              </a:ext>
            </a:extLst>
          </p:cNvPr>
          <p:cNvSpPr/>
          <p:nvPr/>
        </p:nvSpPr>
        <p:spPr>
          <a:xfrm>
            <a:off x="-1011395" y="3309382"/>
            <a:ext cx="13857514" cy="194841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35A4606-C48D-4453-B6D6-59E90B5736EB}"/>
              </a:ext>
            </a:extLst>
          </p:cNvPr>
          <p:cNvSpPr/>
          <p:nvPr/>
        </p:nvSpPr>
        <p:spPr>
          <a:xfrm>
            <a:off x="-1600199" y="1434039"/>
            <a:ext cx="13857514" cy="9252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64D684B-7BE8-4761-8FAC-CBADCD6B4297}"/>
              </a:ext>
            </a:extLst>
          </p:cNvPr>
          <p:cNvSpPr/>
          <p:nvPr/>
        </p:nvSpPr>
        <p:spPr>
          <a:xfrm>
            <a:off x="524468" y="3420517"/>
            <a:ext cx="1078578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http://www.bio.chuo-u.ac.jp/nano/test/Stat001_Rand.xlsx</a:t>
            </a:r>
          </a:p>
          <a:p>
            <a:r>
              <a:rPr lang="en-US" altLang="ja-JP" sz="32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http://www.bio.chuo-u.ac.jp/nano/test/Stat002_TTest.xlsx</a:t>
            </a:r>
          </a:p>
          <a:p>
            <a:r>
              <a:rPr lang="en-US" altLang="ja-JP" sz="32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http://www.bio.chuo-u.ac.jp/nano/test/Stat003_LSQ.xlsx</a:t>
            </a:r>
            <a:endParaRPr lang="en-US" altLang="ja-JP" sz="3200" i="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B7C78DC-1806-4402-AD62-5462B3D5A57B}"/>
              </a:ext>
            </a:extLst>
          </p:cNvPr>
          <p:cNvSpPr/>
          <p:nvPr/>
        </p:nvSpPr>
        <p:spPr>
          <a:xfrm>
            <a:off x="524468" y="1573517"/>
            <a:ext cx="78536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http://www.bio.chuo-u.ac.jp/nano/test/</a:t>
            </a:r>
            <a:endParaRPr lang="ja-JP" alt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56248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ADBE162-B73A-45F6-A798-B9F7088B9E2D}"/>
              </a:ext>
            </a:extLst>
          </p:cNvPr>
          <p:cNvSpPr/>
          <p:nvPr/>
        </p:nvSpPr>
        <p:spPr>
          <a:xfrm>
            <a:off x="563217" y="385755"/>
            <a:ext cx="110158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演習で用いる関数</a:t>
            </a:r>
            <a:r>
              <a:rPr lang="en-US" altLang="ja-JP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Ⅰ</a:t>
            </a:r>
            <a:endParaRPr lang="en-US" altLang="ja-JP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ja-JP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『=RAND()』</a:t>
            </a:r>
            <a:r>
              <a:rPr lang="ja-JP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（ランダムに</a:t>
            </a:r>
            <a:r>
              <a:rPr lang="en-US" altLang="ja-JP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ja-JP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～</a:t>
            </a:r>
            <a:r>
              <a:rPr lang="en-US" altLang="ja-JP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ja-JP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の間の数値となる関数）</a:t>
            </a:r>
            <a:endParaRPr lang="en-US" altLang="ja-JP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046C1B64-0865-41F8-B7F5-6C23A609C9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512" y="1586084"/>
            <a:ext cx="6521023" cy="3839564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6DD066A6-2F26-4D80-972E-A02C92B818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691564"/>
            <a:ext cx="5814824" cy="3734084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0F7B370-A06C-43E6-A5DF-6418056C540E}"/>
              </a:ext>
            </a:extLst>
          </p:cNvPr>
          <p:cNvSpPr/>
          <p:nvPr/>
        </p:nvSpPr>
        <p:spPr>
          <a:xfrm>
            <a:off x="7972297" y="5425648"/>
            <a:ext cx="26567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積算回数を変えたとき</a:t>
            </a:r>
          </a:p>
        </p:txBody>
      </p:sp>
    </p:spTree>
    <p:extLst>
      <p:ext uri="{BB962C8B-B14F-4D97-AF65-F5344CB8AC3E}">
        <p14:creationId xmlns:p14="http://schemas.microsoft.com/office/powerpoint/2010/main" val="3809172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ADBE162-B73A-45F6-A798-B9F7088B9E2D}"/>
              </a:ext>
            </a:extLst>
          </p:cNvPr>
          <p:cNvSpPr/>
          <p:nvPr/>
        </p:nvSpPr>
        <p:spPr>
          <a:xfrm>
            <a:off x="272716" y="385755"/>
            <a:ext cx="1191928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演習で用いる関数</a:t>
            </a:r>
            <a:r>
              <a:rPr lang="en-US" altLang="ja-JP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Ⅱ</a:t>
            </a:r>
            <a:endParaRPr lang="en-US" altLang="ja-JP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ja-JP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『=CONCATENATE(***,***)』</a:t>
            </a:r>
            <a:r>
              <a:rPr lang="ja-JP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２つの文字列データをつなぐ関数</a:t>
            </a:r>
            <a:endParaRPr lang="en-US" altLang="ja-JP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ja-JP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ja-JP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ja-JP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例 </a:t>
            </a:r>
            <a:r>
              <a:rPr lang="en-US" altLang="ja-JP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CONCATENATE(“</a:t>
            </a:r>
            <a:r>
              <a:rPr lang="en-US" altLang="ja-JP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UJ</a:t>
            </a:r>
            <a:r>
              <a:rPr lang="en-US" altLang="ja-JP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altLang="ja-JP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B&amp;”,”00918</a:t>
            </a:r>
            <a:r>
              <a:rPr lang="en-US" altLang="ja-JP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”)</a:t>
            </a:r>
            <a:r>
              <a:rPr lang="ja-JP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⇒　</a:t>
            </a:r>
            <a:r>
              <a:rPr lang="en-US" altLang="ja-JP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altLang="ja-JP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UJ</a:t>
            </a:r>
            <a:r>
              <a:rPr lang="en-US" altLang="ja-JP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altLang="ja-JP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B&amp;00918</a:t>
            </a:r>
            <a:r>
              <a:rPr lang="en-US" altLang="ja-JP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</a:p>
          <a:p>
            <a:endParaRPr lang="en-US" altLang="ja-JP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ja-JP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ja-JP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3)『=</a:t>
            </a:r>
            <a:r>
              <a:rPr lang="en-US" altLang="ja-JP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COUNTIF</a:t>
            </a:r>
            <a:r>
              <a:rPr lang="en-US" altLang="ja-JP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</a:t>
            </a:r>
            <a:r>
              <a:rPr lang="en-US" altLang="ja-JP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x0:yN</a:t>
            </a:r>
            <a:r>
              <a:rPr lang="en-US" altLang="ja-JP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, z)』</a:t>
            </a:r>
            <a:r>
              <a:rPr lang="ja-JP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指定された範囲</a:t>
            </a:r>
            <a:r>
              <a:rPr lang="en-US" altLang="ja-JP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altLang="ja-JP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x0:yN</a:t>
            </a:r>
            <a:r>
              <a:rPr lang="en-US" altLang="ja-JP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ja-JP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の中で条件</a:t>
            </a:r>
            <a:r>
              <a:rPr lang="en-US" altLang="ja-JP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(z)</a:t>
            </a:r>
            <a:r>
              <a:rPr lang="ja-JP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を満たすデータ数を数える。</a:t>
            </a:r>
            <a:endParaRPr lang="en-US" altLang="ja-JP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ja-JP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ja-JP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　　　　　例 </a:t>
            </a:r>
            <a:r>
              <a:rPr lang="en-US" altLang="ja-JP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COUNTIF</a:t>
            </a:r>
            <a:r>
              <a:rPr lang="en-US" altLang="ja-JP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altLang="ja-JP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E4:F10000</a:t>
            </a:r>
            <a:r>
              <a:rPr lang="en-US" altLang="ja-JP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,”&lt;0.5”)  </a:t>
            </a:r>
            <a:r>
              <a:rPr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⇒　</a:t>
            </a:r>
            <a:r>
              <a:rPr lang="en-US" altLang="ja-JP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列</a:t>
            </a:r>
            <a:r>
              <a:rPr lang="en-US" altLang="ja-JP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行目から</a:t>
            </a:r>
            <a:r>
              <a:rPr lang="en-US" altLang="ja-JP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列</a:t>
            </a:r>
            <a:r>
              <a:rPr lang="en-US" altLang="ja-JP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10000</a:t>
            </a:r>
            <a:r>
              <a:rPr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行目のデータの中で</a:t>
            </a:r>
            <a:r>
              <a:rPr lang="en-US" altLang="ja-JP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0.5</a:t>
            </a:r>
            <a:r>
              <a:rPr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より小さな値のデータ数</a:t>
            </a:r>
            <a:endParaRPr lang="en-US" altLang="ja-JP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ja-JP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ja-JP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ja-JP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『=TEXT(***, “0.00”)』</a:t>
            </a:r>
            <a:r>
              <a:rPr lang="ja-JP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数値を</a:t>
            </a:r>
            <a:r>
              <a:rPr lang="en-US" altLang="ja-JP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0.00</a:t>
            </a:r>
            <a:r>
              <a:rPr lang="ja-JP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形式の文字列データに変換　⇔　</a:t>
            </a:r>
            <a:r>
              <a:rPr lang="en-US" altLang="ja-JP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『=VALUE(2.00)』</a:t>
            </a:r>
          </a:p>
          <a:p>
            <a:endParaRPr lang="en-US" altLang="ja-JP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ja-JP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ja-JP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例 </a:t>
            </a:r>
            <a:r>
              <a:rPr lang="en-US" altLang="ja-JP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TEXT(3.1412458,”0.0”)</a:t>
            </a:r>
            <a:r>
              <a:rPr lang="ja-JP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⇒　</a:t>
            </a:r>
            <a:r>
              <a:rPr lang="en-US" altLang="ja-JP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“3.1”</a:t>
            </a:r>
          </a:p>
          <a:p>
            <a:endParaRPr lang="en-US" altLang="ja-JP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23701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CAF9411-0AA3-4C40-ACCC-D7F38E577F47}"/>
              </a:ext>
            </a:extLst>
          </p:cNvPr>
          <p:cNvSpPr/>
          <p:nvPr/>
        </p:nvSpPr>
        <p:spPr>
          <a:xfrm>
            <a:off x="563218" y="385755"/>
            <a:ext cx="1066888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演習で用いる関数</a:t>
            </a:r>
            <a:r>
              <a:rPr lang="en-US" altLang="ja-JP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Ⅲ</a:t>
            </a:r>
            <a:endParaRPr lang="en-US" altLang="ja-JP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ja-JP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5) 『=AVERAGE( </a:t>
            </a:r>
            <a:r>
              <a:rPr lang="en-US" altLang="ja-JP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xN:yM</a:t>
            </a:r>
            <a:r>
              <a:rPr lang="en-US" altLang="ja-JP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)』</a:t>
            </a: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指定された範囲のデータの平均値 （ブランクは計算から除外）</a:t>
            </a:r>
            <a:endParaRPr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ja-JP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6) 『=</a:t>
            </a:r>
            <a:r>
              <a:rPr lang="en-US" altLang="ja-JP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STDEV</a:t>
            </a:r>
            <a:r>
              <a:rPr lang="en-US" altLang="ja-JP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</a:t>
            </a:r>
            <a:r>
              <a:rPr lang="en-US" altLang="ja-JP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xN:yM</a:t>
            </a:r>
            <a:r>
              <a:rPr lang="en-US" altLang="ja-JP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)』</a:t>
            </a: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指定された範囲のデータの標準偏差（ブランクは計算から除外）</a:t>
            </a:r>
            <a:endParaRPr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ja-JP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7) 『=COUNT( </a:t>
            </a:r>
            <a:r>
              <a:rPr lang="en-US" altLang="ja-JP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xN:yM</a:t>
            </a:r>
            <a:r>
              <a:rPr lang="en-US" altLang="ja-JP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)』</a:t>
            </a: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指定された範囲のデータの数（ブランクは数えない）</a:t>
            </a:r>
            <a:endParaRPr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ja-JP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95626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E554B1F-08AF-4601-872E-3F28D909622C}"/>
              </a:ext>
            </a:extLst>
          </p:cNvPr>
          <p:cNvSpPr/>
          <p:nvPr/>
        </p:nvSpPr>
        <p:spPr>
          <a:xfrm>
            <a:off x="563218" y="385755"/>
            <a:ext cx="11428256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演習で用いる関数</a:t>
            </a:r>
            <a:r>
              <a:rPr lang="en-US" altLang="ja-JP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Ⅳ</a:t>
            </a:r>
            <a:endParaRPr lang="en-US" altLang="ja-JP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ja-JP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ja-JP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8) 『=</a:t>
            </a:r>
            <a:r>
              <a:rPr lang="en-US" altLang="ja-JP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NORM.INV</a:t>
            </a:r>
            <a:r>
              <a:rPr lang="en-US" altLang="ja-JP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</a:t>
            </a:r>
            <a:r>
              <a:rPr lang="en-US" altLang="ja-JP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ja-JP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en-US" altLang="ja-JP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ja-JP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en-US" altLang="ja-JP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)』</a:t>
            </a:r>
          </a:p>
          <a:p>
            <a:endParaRPr lang="en-US" altLang="ja-JP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ja-JP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　　　⇒右図参照（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ja-JP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</a:t>
            </a:r>
            <a:endParaRPr lang="en-US" altLang="ja-JP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ja-JP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ja-JP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ja-JP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ja-JP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9) 『=</a:t>
            </a:r>
            <a:r>
              <a:rPr lang="en-US" altLang="ja-JP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TTEST</a:t>
            </a:r>
            <a:r>
              <a:rPr lang="en-US" altLang="ja-JP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</a:t>
            </a:r>
            <a:r>
              <a:rPr lang="en-US" altLang="ja-JP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y0:yN</a:t>
            </a:r>
            <a:r>
              <a:rPr lang="en-US" altLang="ja-JP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altLang="ja-JP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x0:xN</a:t>
            </a:r>
            <a:r>
              <a:rPr lang="en-US" altLang="ja-JP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2, 1)』</a:t>
            </a:r>
          </a:p>
          <a:p>
            <a:endParaRPr lang="en-US" altLang="ja-JP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ja-JP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　　　⇒課題参照</a:t>
            </a:r>
            <a:endParaRPr lang="en-US" altLang="ja-JP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ja-JP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ja-JP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2A6E38DA-B823-4409-BD5C-7168E3A4E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3397" y="139917"/>
            <a:ext cx="5665508" cy="3122911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B75925E6-A857-42C4-9E5D-E6E2398CE8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6458" y="3031018"/>
            <a:ext cx="5712447" cy="3097036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1D61F178-7D74-4B0A-B156-36376F34FF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50802" y="457037"/>
            <a:ext cx="1803792" cy="437711"/>
          </a:xfrm>
          <a:prstGeom prst="rect">
            <a:avLst/>
          </a:prstGeom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8D86E78-DC9A-4376-A6F9-DDB66D8C96F8}"/>
              </a:ext>
            </a:extLst>
          </p:cNvPr>
          <p:cNvSpPr/>
          <p:nvPr/>
        </p:nvSpPr>
        <p:spPr>
          <a:xfrm>
            <a:off x="9939474" y="209704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正規分布</a:t>
            </a:r>
            <a:endParaRPr lang="en-US" altLang="ja-JP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276918D-6976-4A06-BD95-8033AC3CCA18}"/>
              </a:ext>
            </a:extLst>
          </p:cNvPr>
          <p:cNvSpPr/>
          <p:nvPr/>
        </p:nvSpPr>
        <p:spPr>
          <a:xfrm>
            <a:off x="6241980" y="3200160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累積分布関数</a:t>
            </a:r>
            <a:endParaRPr lang="en-US" altLang="ja-JP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E173FA49-2CBD-48CD-A711-F0DE5BB546D4}"/>
              </a:ext>
            </a:extLst>
          </p:cNvPr>
          <p:cNvSpPr/>
          <p:nvPr/>
        </p:nvSpPr>
        <p:spPr>
          <a:xfrm>
            <a:off x="9350013" y="5411195"/>
            <a:ext cx="389850" cy="584775"/>
          </a:xfrm>
          <a:prstGeom prst="rect">
            <a:avLst/>
          </a:prstGeom>
          <a:solidFill>
            <a:schemeClr val="bg1">
              <a:alpha val="24000"/>
            </a:schemeClr>
          </a:solidFill>
        </p:spPr>
        <p:txBody>
          <a:bodyPr wrap="none">
            <a:spAutoFit/>
          </a:bodyPr>
          <a:lstStyle/>
          <a:p>
            <a:r>
              <a:rPr lang="en-US" altLang="ja-JP" sz="32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5" name="矢印: 下 14">
            <a:extLst>
              <a:ext uri="{FF2B5EF4-FFF2-40B4-BE49-F238E27FC236}">
                <a16:creationId xmlns:a16="http://schemas.microsoft.com/office/drawing/2014/main" id="{6C3D4A1E-7A6B-4A59-91F2-62C9A6F35822}"/>
              </a:ext>
            </a:extLst>
          </p:cNvPr>
          <p:cNvSpPr/>
          <p:nvPr/>
        </p:nvSpPr>
        <p:spPr>
          <a:xfrm rot="10800000">
            <a:off x="9419021" y="3696198"/>
            <a:ext cx="320842" cy="1866401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矢印: 下 16">
            <a:extLst>
              <a:ext uri="{FF2B5EF4-FFF2-40B4-BE49-F238E27FC236}">
                <a16:creationId xmlns:a16="http://schemas.microsoft.com/office/drawing/2014/main" id="{93544F19-52C7-4F04-A4B5-7E5D0F412700}"/>
              </a:ext>
            </a:extLst>
          </p:cNvPr>
          <p:cNvSpPr/>
          <p:nvPr/>
        </p:nvSpPr>
        <p:spPr>
          <a:xfrm rot="10800000">
            <a:off x="9419021" y="1803232"/>
            <a:ext cx="320842" cy="786699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A2514899-7235-4254-A2E2-A74F8B98518A}"/>
              </a:ext>
            </a:extLst>
          </p:cNvPr>
          <p:cNvSpPr/>
          <p:nvPr/>
        </p:nvSpPr>
        <p:spPr>
          <a:xfrm>
            <a:off x="9672555" y="4348588"/>
            <a:ext cx="2321469" cy="338554"/>
          </a:xfrm>
          <a:prstGeom prst="rect">
            <a:avLst/>
          </a:prstGeom>
          <a:solidFill>
            <a:schemeClr val="accent4">
              <a:lumMod val="20000"/>
              <a:lumOff val="80000"/>
              <a:alpha val="48000"/>
            </a:schemeClr>
          </a:solidFill>
        </p:spPr>
        <p:txBody>
          <a:bodyPr wrap="none">
            <a:spAutoFit/>
          </a:bodyPr>
          <a:lstStyle/>
          <a:p>
            <a:r>
              <a:rPr lang="en-US" altLang="ja-JP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NORM.DIST</a:t>
            </a:r>
            <a:r>
              <a:rPr lang="en-US" altLang="ja-JP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ja-JP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ja-JP" sz="1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ja-JP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en-US" altLang="ja-JP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ja-JP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en-US" altLang="ja-JP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1</a:t>
            </a:r>
            <a:r>
              <a:rPr lang="en-US" altLang="ja-JP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1F236563-45CF-433D-92FE-913BE9497DD1}"/>
              </a:ext>
            </a:extLst>
          </p:cNvPr>
          <p:cNvSpPr/>
          <p:nvPr/>
        </p:nvSpPr>
        <p:spPr>
          <a:xfrm>
            <a:off x="5724041" y="513242"/>
            <a:ext cx="3674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23" name="矢印: 下 22">
            <a:extLst>
              <a:ext uri="{FF2B5EF4-FFF2-40B4-BE49-F238E27FC236}">
                <a16:creationId xmlns:a16="http://schemas.microsoft.com/office/drawing/2014/main" id="{3C916743-2B09-49CE-B028-47E796E5C4CE}"/>
              </a:ext>
            </a:extLst>
          </p:cNvPr>
          <p:cNvSpPr/>
          <p:nvPr/>
        </p:nvSpPr>
        <p:spPr>
          <a:xfrm rot="16200000">
            <a:off x="6731389" y="4160938"/>
            <a:ext cx="320842" cy="1705261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0A31D041-1928-4848-AF03-EBBCFE2C5BF8}"/>
              </a:ext>
            </a:extLst>
          </p:cNvPr>
          <p:cNvSpPr/>
          <p:nvPr/>
        </p:nvSpPr>
        <p:spPr>
          <a:xfrm>
            <a:off x="9419021" y="2972145"/>
            <a:ext cx="367408" cy="584775"/>
          </a:xfrm>
          <a:prstGeom prst="rect">
            <a:avLst/>
          </a:prstGeom>
          <a:solidFill>
            <a:schemeClr val="bg1">
              <a:alpha val="24000"/>
            </a:schemeClr>
          </a:solidFill>
        </p:spPr>
        <p:txBody>
          <a:bodyPr wrap="none">
            <a:spAutoFit/>
          </a:bodyPr>
          <a:lstStyle/>
          <a:p>
            <a:r>
              <a:rPr lang="en-US" altLang="ja-JP" sz="32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44422911-F2F5-45EF-AF7C-B18D0BB56DC4}"/>
              </a:ext>
            </a:extLst>
          </p:cNvPr>
          <p:cNvSpPr/>
          <p:nvPr/>
        </p:nvSpPr>
        <p:spPr>
          <a:xfrm>
            <a:off x="9372455" y="1184649"/>
            <a:ext cx="367408" cy="584775"/>
          </a:xfrm>
          <a:prstGeom prst="rect">
            <a:avLst/>
          </a:prstGeom>
          <a:solidFill>
            <a:schemeClr val="bg1">
              <a:alpha val="24000"/>
            </a:schemeClr>
          </a:solidFill>
        </p:spPr>
        <p:txBody>
          <a:bodyPr wrap="none">
            <a:spAutoFit/>
          </a:bodyPr>
          <a:lstStyle/>
          <a:p>
            <a:r>
              <a:rPr lang="en-US" altLang="ja-JP" sz="32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37161970-6C73-4BAD-846B-3AC001E83F69}"/>
              </a:ext>
            </a:extLst>
          </p:cNvPr>
          <p:cNvSpPr/>
          <p:nvPr/>
        </p:nvSpPr>
        <p:spPr>
          <a:xfrm>
            <a:off x="5666517" y="4645453"/>
            <a:ext cx="389850" cy="584775"/>
          </a:xfrm>
          <a:prstGeom prst="rect">
            <a:avLst/>
          </a:prstGeom>
          <a:solidFill>
            <a:schemeClr val="bg1">
              <a:alpha val="24000"/>
            </a:schemeClr>
          </a:solidFill>
        </p:spPr>
        <p:txBody>
          <a:bodyPr wrap="none">
            <a:spAutoFit/>
          </a:bodyPr>
          <a:lstStyle/>
          <a:p>
            <a:r>
              <a:rPr lang="en-US" altLang="ja-JP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8" name="矢印: 下 27">
            <a:extLst>
              <a:ext uri="{FF2B5EF4-FFF2-40B4-BE49-F238E27FC236}">
                <a16:creationId xmlns:a16="http://schemas.microsoft.com/office/drawing/2014/main" id="{335B1E04-2113-4144-98AE-B397A4F2B74F}"/>
              </a:ext>
            </a:extLst>
          </p:cNvPr>
          <p:cNvSpPr/>
          <p:nvPr/>
        </p:nvSpPr>
        <p:spPr>
          <a:xfrm rot="10800000">
            <a:off x="7651219" y="1098017"/>
            <a:ext cx="320842" cy="3658209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CB233F99-5FC9-4F8E-AB1C-1156FF90380B}"/>
              </a:ext>
            </a:extLst>
          </p:cNvPr>
          <p:cNvSpPr/>
          <p:nvPr/>
        </p:nvSpPr>
        <p:spPr>
          <a:xfrm>
            <a:off x="9727639" y="2110478"/>
            <a:ext cx="2321469" cy="338554"/>
          </a:xfrm>
          <a:prstGeom prst="rect">
            <a:avLst/>
          </a:prstGeom>
          <a:solidFill>
            <a:schemeClr val="accent4">
              <a:lumMod val="20000"/>
              <a:lumOff val="80000"/>
              <a:alpha val="48000"/>
            </a:schemeClr>
          </a:solidFill>
        </p:spPr>
        <p:txBody>
          <a:bodyPr wrap="none">
            <a:spAutoFit/>
          </a:bodyPr>
          <a:lstStyle/>
          <a:p>
            <a:r>
              <a:rPr lang="en-US" altLang="ja-JP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NORM.DIST</a:t>
            </a:r>
            <a:r>
              <a:rPr lang="en-US" altLang="ja-JP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ja-JP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ja-JP" sz="1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ja-JP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en-US" altLang="ja-JP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ja-JP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en-US" altLang="ja-JP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0 </a:t>
            </a:r>
            <a:r>
              <a:rPr lang="en-US" altLang="ja-JP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E0AB52BD-EB19-4D3F-B0CB-2323F4080935}"/>
              </a:ext>
            </a:extLst>
          </p:cNvPr>
          <p:cNvSpPr/>
          <p:nvPr/>
        </p:nvSpPr>
        <p:spPr>
          <a:xfrm>
            <a:off x="6898105" y="2215260"/>
            <a:ext cx="2133600" cy="338554"/>
          </a:xfrm>
          <a:prstGeom prst="rect">
            <a:avLst/>
          </a:prstGeom>
          <a:solidFill>
            <a:schemeClr val="accent4">
              <a:lumMod val="20000"/>
              <a:lumOff val="80000"/>
              <a:alpha val="48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ja-JP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NORM.INV</a:t>
            </a:r>
            <a:r>
              <a:rPr lang="en-US" altLang="ja-JP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ja-JP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ja-JP" sz="1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ja-JP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en-US" altLang="ja-JP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ja-JP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en-US" altLang="ja-JP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0" name="矢印: 下 29">
            <a:extLst>
              <a:ext uri="{FF2B5EF4-FFF2-40B4-BE49-F238E27FC236}">
                <a16:creationId xmlns:a16="http://schemas.microsoft.com/office/drawing/2014/main" id="{BE8458B3-483C-4F1B-973F-FAD3CC980738}"/>
              </a:ext>
            </a:extLst>
          </p:cNvPr>
          <p:cNvSpPr/>
          <p:nvPr/>
        </p:nvSpPr>
        <p:spPr>
          <a:xfrm rot="5400000">
            <a:off x="6698802" y="89770"/>
            <a:ext cx="320842" cy="1640085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73354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BD2865E-FA2D-46BE-96F4-902C49CE4DE1}"/>
              </a:ext>
            </a:extLst>
          </p:cNvPr>
          <p:cNvSpPr/>
          <p:nvPr/>
        </p:nvSpPr>
        <p:spPr>
          <a:xfrm>
            <a:off x="563218" y="385755"/>
            <a:ext cx="11428256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演習で用いる関数</a:t>
            </a:r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Ⅴ</a:t>
            </a:r>
            <a:endParaRPr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/>
              <a:t>10) 『=SLOPE( </a:t>
            </a:r>
            <a:r>
              <a:rPr lang="en-US" altLang="ja-JP" sz="2000" dirty="0" err="1"/>
              <a:t>y0:yN</a:t>
            </a:r>
            <a:r>
              <a:rPr lang="en-US" altLang="ja-JP" sz="2000" dirty="0"/>
              <a:t>, </a:t>
            </a:r>
            <a:r>
              <a:rPr lang="en-US" altLang="ja-JP" sz="2000" dirty="0" err="1"/>
              <a:t>x0:xN</a:t>
            </a:r>
            <a:r>
              <a:rPr lang="en-US" altLang="ja-JP" sz="2000" dirty="0"/>
              <a:t>)』</a:t>
            </a:r>
          </a:p>
          <a:p>
            <a:endParaRPr lang="en-US" altLang="ja-JP" sz="2000" dirty="0"/>
          </a:p>
          <a:p>
            <a:r>
              <a:rPr lang="en-US" altLang="ja-JP" sz="2000" dirty="0" err="1"/>
              <a:t>x0:xN</a:t>
            </a:r>
            <a:r>
              <a:rPr lang="ja-JP" altLang="en-US" sz="2000" dirty="0"/>
              <a:t>の範囲にあるデータ（設定値：</a:t>
            </a:r>
            <a:r>
              <a:rPr lang="en-US" altLang="ja-JP" sz="2000" dirty="0"/>
              <a:t>X</a:t>
            </a:r>
            <a:r>
              <a:rPr lang="ja-JP" altLang="en-US" sz="2000" dirty="0" err="1"/>
              <a:t>、</a:t>
            </a:r>
            <a:r>
              <a:rPr lang="ja-JP" altLang="en-US" sz="2000" dirty="0"/>
              <a:t>独立変数）に対して、</a:t>
            </a:r>
            <a:r>
              <a:rPr lang="en-US" altLang="ja-JP" sz="2000" dirty="0" err="1"/>
              <a:t>y0:yN</a:t>
            </a:r>
            <a:r>
              <a:rPr lang="ja-JP" altLang="en-US" sz="2000" dirty="0"/>
              <a:t>の範囲にある対応データ（観察値：</a:t>
            </a:r>
            <a:r>
              <a:rPr lang="en-US" altLang="ja-JP" sz="2000" dirty="0"/>
              <a:t>Y</a:t>
            </a:r>
            <a:r>
              <a:rPr lang="ja-JP" altLang="en-US" sz="2000" dirty="0" err="1"/>
              <a:t>、</a:t>
            </a:r>
            <a:r>
              <a:rPr lang="ja-JP" altLang="en-US" sz="2000" dirty="0"/>
              <a:t>従属変数）が、</a:t>
            </a:r>
            <a:r>
              <a:rPr lang="en-US" altLang="ja-JP" sz="2000" dirty="0"/>
              <a:t>Y=</a:t>
            </a:r>
            <a:r>
              <a:rPr lang="en-US" altLang="ja-JP" sz="2000" dirty="0" err="1"/>
              <a:t>aX+b</a:t>
            </a:r>
            <a:r>
              <a:rPr lang="ja-JP" altLang="en-US" sz="2000" dirty="0"/>
              <a:t>の形で表現できると仮定したときの傾き（</a:t>
            </a:r>
            <a:r>
              <a:rPr lang="en-US" altLang="ja-JP" sz="2000" dirty="0"/>
              <a:t>a</a:t>
            </a:r>
            <a:r>
              <a:rPr lang="ja-JP" altLang="en-US" sz="2000" dirty="0"/>
              <a:t>）の推定値。</a:t>
            </a:r>
            <a:endParaRPr lang="en-US" altLang="ja-JP" sz="2000" dirty="0"/>
          </a:p>
          <a:p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/>
              <a:t>11) 『=INTERCEPT( </a:t>
            </a:r>
            <a:r>
              <a:rPr lang="en-US" altLang="ja-JP" sz="2000" dirty="0" err="1"/>
              <a:t>y0:yN</a:t>
            </a:r>
            <a:r>
              <a:rPr lang="en-US" altLang="ja-JP" sz="2000" dirty="0"/>
              <a:t>, </a:t>
            </a:r>
            <a:r>
              <a:rPr lang="en-US" altLang="ja-JP" sz="2000" dirty="0" err="1"/>
              <a:t>x0:xN</a:t>
            </a:r>
            <a:r>
              <a:rPr lang="en-US" altLang="ja-JP" sz="2000" dirty="0"/>
              <a:t>)』</a:t>
            </a:r>
          </a:p>
          <a:p>
            <a:endParaRPr lang="en-US" altLang="ja-JP" sz="2000" dirty="0"/>
          </a:p>
          <a:p>
            <a:r>
              <a:rPr lang="en-US" altLang="ja-JP" sz="2000" dirty="0" err="1"/>
              <a:t>x0:xN</a:t>
            </a:r>
            <a:r>
              <a:rPr lang="ja-JP" altLang="en-US" sz="2000" dirty="0"/>
              <a:t>の範囲にあるデータ（設定値：</a:t>
            </a:r>
            <a:r>
              <a:rPr lang="en-US" altLang="ja-JP" sz="2000" dirty="0"/>
              <a:t>X</a:t>
            </a:r>
            <a:r>
              <a:rPr lang="ja-JP" altLang="en-US" sz="2000" dirty="0" err="1"/>
              <a:t>、</a:t>
            </a:r>
            <a:r>
              <a:rPr lang="ja-JP" altLang="en-US" sz="2000" dirty="0"/>
              <a:t>独立変数）に対して、</a:t>
            </a:r>
            <a:r>
              <a:rPr lang="en-US" altLang="ja-JP" sz="2000" dirty="0" err="1"/>
              <a:t>y0:yN</a:t>
            </a:r>
            <a:r>
              <a:rPr lang="ja-JP" altLang="en-US" sz="2000" dirty="0"/>
              <a:t>の範囲にある対応データ（観察値：</a:t>
            </a:r>
            <a:r>
              <a:rPr lang="en-US" altLang="ja-JP" sz="2000" dirty="0"/>
              <a:t>Y</a:t>
            </a:r>
            <a:r>
              <a:rPr lang="ja-JP" altLang="en-US" sz="2000" dirty="0" err="1"/>
              <a:t>、</a:t>
            </a:r>
            <a:r>
              <a:rPr lang="ja-JP" altLang="en-US" sz="2000" dirty="0"/>
              <a:t>従属変数）が、</a:t>
            </a:r>
            <a:r>
              <a:rPr lang="en-US" altLang="ja-JP" sz="2000" dirty="0"/>
              <a:t>Y=</a:t>
            </a:r>
            <a:r>
              <a:rPr lang="en-US" altLang="ja-JP" sz="2000" dirty="0" err="1"/>
              <a:t>aX+b</a:t>
            </a:r>
            <a:r>
              <a:rPr lang="ja-JP" altLang="en-US" sz="2000" dirty="0"/>
              <a:t>の形で表現できると仮定したときの</a:t>
            </a:r>
            <a:r>
              <a:rPr lang="en-US" altLang="ja-JP" sz="2000" dirty="0"/>
              <a:t>Y</a:t>
            </a:r>
            <a:r>
              <a:rPr lang="ja-JP" altLang="en-US" sz="2000" dirty="0"/>
              <a:t>切片</a:t>
            </a:r>
            <a:r>
              <a:rPr lang="en-US" altLang="ja-JP" sz="2000" dirty="0"/>
              <a:t>(b</a:t>
            </a:r>
            <a:r>
              <a:rPr lang="ja-JP" altLang="en-US" sz="2000" dirty="0"/>
              <a:t>）の推定値。</a:t>
            </a:r>
            <a:endParaRPr lang="en-US" altLang="ja-JP" sz="2000" dirty="0"/>
          </a:p>
          <a:p>
            <a:endParaRPr lang="en-US" altLang="ja-JP" sz="2000" dirty="0"/>
          </a:p>
          <a:p>
            <a:endParaRPr lang="en-US" altLang="ja-JP" sz="2000" dirty="0"/>
          </a:p>
          <a:p>
            <a:r>
              <a:rPr lang="ja-JP" altLang="en-US" sz="2000" dirty="0"/>
              <a:t>参考</a:t>
            </a:r>
            <a:r>
              <a:rPr lang="en-US" altLang="ja-JP" sz="2000" dirty="0"/>
              <a:t> 『=</a:t>
            </a:r>
            <a:r>
              <a:rPr lang="en-US" altLang="ja-JP" sz="2000" dirty="0" err="1"/>
              <a:t>CORREL</a:t>
            </a:r>
            <a:r>
              <a:rPr lang="en-US" altLang="ja-JP" sz="2000" dirty="0"/>
              <a:t>( </a:t>
            </a:r>
            <a:r>
              <a:rPr lang="en-US" altLang="ja-JP" sz="2000" dirty="0" err="1"/>
              <a:t>y0:yN</a:t>
            </a:r>
            <a:r>
              <a:rPr lang="en-US" altLang="ja-JP" sz="2000" dirty="0"/>
              <a:t>, </a:t>
            </a:r>
            <a:r>
              <a:rPr lang="en-US" altLang="ja-JP" sz="2000" dirty="0" err="1"/>
              <a:t>x0:xN</a:t>
            </a:r>
            <a:r>
              <a:rPr lang="en-US" altLang="ja-JP" sz="2000" dirty="0"/>
              <a:t>)』</a:t>
            </a:r>
          </a:p>
          <a:p>
            <a:endParaRPr lang="en-US" altLang="ja-JP" sz="2000" dirty="0"/>
          </a:p>
          <a:p>
            <a:r>
              <a:rPr lang="en-US" altLang="ja-JP" sz="2000" dirty="0" err="1"/>
              <a:t>x0:xN</a:t>
            </a:r>
            <a:r>
              <a:rPr lang="ja-JP" altLang="en-US" sz="2000" dirty="0"/>
              <a:t>の範囲にあるデータ（設定値：</a:t>
            </a:r>
            <a:r>
              <a:rPr lang="en-US" altLang="ja-JP" sz="2000" dirty="0"/>
              <a:t>X</a:t>
            </a:r>
            <a:r>
              <a:rPr lang="ja-JP" altLang="en-US" sz="2000" dirty="0" err="1"/>
              <a:t>、</a:t>
            </a:r>
            <a:r>
              <a:rPr lang="ja-JP" altLang="en-US" sz="2000" dirty="0"/>
              <a:t>独立変数）に対して、</a:t>
            </a:r>
            <a:r>
              <a:rPr lang="en-US" altLang="ja-JP" sz="2000" dirty="0" err="1"/>
              <a:t>y0:yN</a:t>
            </a:r>
            <a:r>
              <a:rPr lang="ja-JP" altLang="en-US" sz="2000" dirty="0"/>
              <a:t>の範囲にある対応データ（観察値：</a:t>
            </a:r>
            <a:r>
              <a:rPr lang="en-US" altLang="ja-JP" sz="2000" dirty="0"/>
              <a:t>Y</a:t>
            </a:r>
            <a:r>
              <a:rPr lang="ja-JP" altLang="en-US" sz="2000" dirty="0" err="1"/>
              <a:t>、</a:t>
            </a:r>
            <a:r>
              <a:rPr lang="ja-JP" altLang="en-US" sz="2000" dirty="0"/>
              <a:t>従属変数）が、</a:t>
            </a:r>
            <a:r>
              <a:rPr lang="en-US" altLang="ja-JP" sz="2000" dirty="0"/>
              <a:t>Y=</a:t>
            </a:r>
            <a:r>
              <a:rPr lang="en-US" altLang="ja-JP" sz="2000" dirty="0" err="1"/>
              <a:t>aX+b</a:t>
            </a:r>
            <a:r>
              <a:rPr lang="ja-JP" altLang="en-US" sz="2000" dirty="0"/>
              <a:t>の形で表現できると仮定したときの相関係数。</a:t>
            </a:r>
            <a:endParaRPr lang="en-US" altLang="ja-JP" sz="2000" dirty="0"/>
          </a:p>
          <a:p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3879670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.potx" id="{513C726D-1216-40F2-8EA1-058D269FDAF8}" vid="{024A1A14-614A-4B9C-9C41-3BC858F9F2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199</TotalTime>
  <Words>414</Words>
  <Application>Microsoft Office PowerPoint</Application>
  <PresentationFormat>ワイド画面</PresentationFormat>
  <Paragraphs>74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ＭＳ ゴシック</vt:lpstr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Kamimura</dc:creator>
  <cp:lastModifiedBy>Kamimura</cp:lastModifiedBy>
  <cp:revision>18</cp:revision>
  <dcterms:created xsi:type="dcterms:W3CDTF">2019-04-05T00:22:13Z</dcterms:created>
  <dcterms:modified xsi:type="dcterms:W3CDTF">2019-04-08T03:37:27Z</dcterms:modified>
</cp:coreProperties>
</file>